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2" r:id="rId4"/>
    <p:sldId id="273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1" r:id="rId15"/>
    <p:sldId id="294" r:id="rId16"/>
    <p:sldId id="295" r:id="rId17"/>
    <p:sldId id="284" r:id="rId18"/>
    <p:sldId id="277" r:id="rId19"/>
    <p:sldId id="285" r:id="rId20"/>
    <p:sldId id="283" r:id="rId21"/>
    <p:sldId id="286" r:id="rId22"/>
    <p:sldId id="290" r:id="rId23"/>
    <p:sldId id="291" r:id="rId24"/>
    <p:sldId id="288" r:id="rId25"/>
    <p:sldId id="289" r:id="rId26"/>
    <p:sldId id="29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F1AC-877B-4B84-8DBA-497AED22CBD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9A4C-74B1-41D5-9B88-89531F0F3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lusian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5843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Нормативно-правовые основы инклюзивного образования в ВУЗе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929618" cy="175260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Начальник учебно-научного центра «</a:t>
            </a:r>
            <a:r>
              <a:rPr lang="ru-RU" sz="2400" b="1" dirty="0" err="1" smtClean="0">
                <a:solidFill>
                  <a:srgbClr val="C00000"/>
                </a:solidFill>
              </a:rPr>
              <a:t>Энергомаш</a:t>
            </a:r>
            <a:r>
              <a:rPr lang="ru-RU" sz="2400" b="1" dirty="0" smtClean="0">
                <a:solidFill>
                  <a:srgbClr val="C00000"/>
                </a:solidFill>
              </a:rPr>
              <a:t>»,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к.т.н. Колесникова Людмила Николаевна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Рекомендации к адаптации образовательных программ и учебно-методическому обеспечению образовательного процесса для инвалидов и лиц с ограниченными возможностями здоровья </a:t>
            </a:r>
            <a:r>
              <a:rPr lang="ru-RU" sz="2800" dirty="0" smtClean="0">
                <a:solidFill>
                  <a:srgbClr val="002060"/>
                </a:solidFill>
              </a:rPr>
              <a:t>(выборка)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715436" cy="485778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Образовательная </a:t>
            </a:r>
            <a:r>
              <a:rPr lang="ru-RU" sz="3600" dirty="0"/>
              <a:t>организация должна обеспечить обучающимся инвалидам и лицам с ограниченными возможностями здоровья возможность освоения специализированных адаптационных дисциплин по выбору, включаемых в вариативную часть основной образовательной программы. </a:t>
            </a:r>
            <a:endParaRPr lang="ru-RU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Это </a:t>
            </a:r>
            <a:r>
              <a:rPr lang="ru-RU" sz="3600" dirty="0"/>
              <a:t>могут быть дисциплины социально-гуманитарного назначения, профессионализирующего профиля, а также для коррекции коммуникативных умений, в том числе, путем освоения специальной информационно-компенсаторной техники приема-передачи учебной информации. </a:t>
            </a:r>
            <a:endParaRPr lang="ru-RU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 </a:t>
            </a:r>
            <a:r>
              <a:rPr lang="ru-RU" sz="3600" dirty="0"/>
              <a:t>Выбор мест прохождения практик для инвалидов и лиц с ограниченными возможностями здоровья с учетом требований их доступности для данных обучающихся. </a:t>
            </a:r>
            <a:endParaRPr lang="ru-RU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Разработка </a:t>
            </a:r>
            <a:r>
              <a:rPr lang="ru-RU" sz="3600" dirty="0"/>
              <a:t>при необходимости индивидуальных учебных планов и индивидуальных графиков обучения инвалидов и лиц с ограниченными возможностями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9001156" cy="6215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Рекомендации </a:t>
            </a:r>
            <a:r>
              <a:rPr lang="ru-RU" b="1" dirty="0">
                <a:solidFill>
                  <a:srgbClr val="002060"/>
                </a:solidFill>
              </a:rPr>
              <a:t>к организации образовательного процесса с </a:t>
            </a:r>
            <a:r>
              <a:rPr lang="ru-RU" b="1" dirty="0" smtClean="0">
                <a:solidFill>
                  <a:srgbClr val="002060"/>
                </a:solidFill>
              </a:rPr>
              <a:t>применением </a:t>
            </a:r>
            <a:r>
              <a:rPr lang="ru-RU" b="1" dirty="0">
                <a:solidFill>
                  <a:srgbClr val="002060"/>
                </a:solidFill>
              </a:rPr>
              <a:t>электронного обучения и дистанционных образовательных технологий (выборка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Использование </a:t>
            </a:r>
            <a:r>
              <a:rPr lang="ru-RU" dirty="0"/>
              <a:t>технологических средств электронного обучения, позволяющих осуществлять прием-передачу информации в доступных формах в зависимости от нозологий.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Рекомендации к комплексному сопровождению образовательного процесса и </a:t>
            </a:r>
            <a:r>
              <a:rPr lang="ru-RU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>
                <a:solidFill>
                  <a:srgbClr val="002060"/>
                </a:solidFill>
              </a:rPr>
              <a:t>выборка) </a:t>
            </a:r>
          </a:p>
          <a:p>
            <a:pPr>
              <a:buNone/>
            </a:pPr>
            <a:r>
              <a:rPr lang="ru-RU" dirty="0"/>
              <a:t>• Организационно-педагогическое сопровождение 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осуществлять </a:t>
            </a:r>
            <a:r>
              <a:rPr lang="ru-RU" dirty="0"/>
              <a:t>коррекцию взаимодействия преподаватель - студент-инвалид в учебном процессе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консультирование преподавателей и сотрудников по психофизическим особенностям студентов-инвалидов, коррекцию ситуаций затруднений;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инструктажи </a:t>
            </a:r>
            <a:r>
              <a:rPr lang="ru-RU" dirty="0"/>
              <a:t>и семинары для преподавателей, методистов и т.д. </a:t>
            </a:r>
          </a:p>
          <a:p>
            <a:pPr>
              <a:buNone/>
            </a:pPr>
            <a:r>
              <a:rPr lang="ru-RU" dirty="0"/>
              <a:t>• Психолого-педагогическое сопровождение </a:t>
            </a:r>
          </a:p>
          <a:p>
            <a:pPr>
              <a:buNone/>
            </a:pPr>
            <a:r>
              <a:rPr lang="ru-RU" dirty="0"/>
              <a:t>• </a:t>
            </a:r>
            <a:r>
              <a:rPr lang="ru-RU" dirty="0" err="1"/>
              <a:t>Медицинско-оздоровительное</a:t>
            </a:r>
            <a:r>
              <a:rPr lang="ru-RU" dirty="0"/>
              <a:t> сопровождение </a:t>
            </a:r>
          </a:p>
          <a:p>
            <a:pPr>
              <a:buNone/>
            </a:pPr>
            <a:r>
              <a:rPr lang="ru-RU" dirty="0"/>
              <a:t>• Социальное сопровождение (включая содействие в решении бытовых проблем, проживания в общежитии)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59293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Образовательное </a:t>
            </a:r>
            <a:r>
              <a:rPr lang="ru-RU" dirty="0"/>
              <a:t>учреждение должно учитывать </a:t>
            </a:r>
            <a:r>
              <a:rPr lang="ru-RU" dirty="0" smtClean="0"/>
              <a:t>рекомендации </a:t>
            </a:r>
            <a:r>
              <a:rPr lang="ru-RU" dirty="0"/>
              <a:t>по выполнению ИПРА инвалида или ребёнка-инвалида (индивидуальная программа реабилитации или </a:t>
            </a:r>
            <a:r>
              <a:rPr lang="ru-RU" dirty="0" err="1"/>
              <a:t>абилитации</a:t>
            </a:r>
            <a:r>
              <a:rPr lang="ru-RU" dirty="0"/>
              <a:t>), которая представляет основной механизм реабилитации инвалида, и учитывает специфические потребности данного контингент студентов (слабослышащих и глухих - до 18 лет и старше).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Приказ Министерства труда и социальной защиты РФ от 31 июля 2015 г. N 528н "Об утверждении Порядка разработки и реализации индивидуальной программы реабилитации или </a:t>
            </a:r>
            <a:r>
              <a:rPr lang="ru-RU" b="1" dirty="0" err="1"/>
              <a:t>абилитации</a:t>
            </a:r>
            <a:r>
              <a:rPr lang="ru-RU" b="1" dirty="0"/>
              <a:t> инвалида, индивидуальной программы реабилитации или </a:t>
            </a:r>
            <a:r>
              <a:rPr lang="ru-RU" b="1" dirty="0" err="1"/>
              <a:t>абилитации</a:t>
            </a:r>
            <a:r>
              <a:rPr lang="ru-RU" b="1" dirty="0"/>
              <a:t> ребенка-инвалида, выдаваемых федеральными государственными учреждениями медико-социальной экспертизы, и их форм».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Требование: При поступлении в университет студент оформляет </a:t>
            </a:r>
            <a:r>
              <a:rPr lang="ru-RU" b="1" i="1" dirty="0"/>
              <a:t>письменное согласие </a:t>
            </a:r>
            <a:r>
              <a:rPr lang="ru-RU" dirty="0"/>
              <a:t>на обработку персональных данных, включающих в т.ч. сведения о состоянии здоровья, рекомендации медико-социальной экспертизы или </a:t>
            </a:r>
            <a:r>
              <a:rPr lang="ru-RU" dirty="0" err="1"/>
              <a:t>психолого-медико-педагогической</a:t>
            </a:r>
            <a:r>
              <a:rPr lang="ru-RU" dirty="0"/>
              <a:t> комиссии.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Руководство </a:t>
            </a:r>
            <a:r>
              <a:rPr lang="ru-RU" dirty="0"/>
              <a:t>Центра инклюзивного образования должно определить круг лиц, имеющих доступ к данной информации и оформить это документом по 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Рекомендации к материально-техническому обеспечению образовательного процесса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72560" cy="514353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/>
              <a:t>Наличие </a:t>
            </a:r>
            <a:r>
              <a:rPr lang="ru-RU" sz="4200" dirty="0"/>
              <a:t>звукоусиливающей аппаратуры, </a:t>
            </a:r>
            <a:r>
              <a:rPr lang="ru-RU" sz="4200" dirty="0" err="1"/>
              <a:t>мультимедийных</a:t>
            </a:r>
            <a:r>
              <a:rPr lang="ru-RU" sz="4200" dirty="0"/>
              <a:t> средств и других технических средств приема-передачи учебной информации в доступных формах для студентов с нарушениями слуха</a:t>
            </a:r>
            <a:r>
              <a:rPr lang="ru-RU" sz="42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/>
              <a:t> </a:t>
            </a:r>
            <a:r>
              <a:rPr lang="ru-RU" sz="4200" dirty="0"/>
              <a:t>Для слабослышащих студентов использование </a:t>
            </a:r>
            <a:r>
              <a:rPr lang="ru-RU" sz="4200" dirty="0" err="1"/>
              <a:t>сурдотехнических</a:t>
            </a:r>
            <a:r>
              <a:rPr lang="ru-RU" sz="4200" dirty="0"/>
              <a:t> средств является средством оптимизации учебного процесса, средством компенсации утраченной или нарушенной слуховой функции</a:t>
            </a:r>
            <a:r>
              <a:rPr lang="ru-RU" sz="42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/>
              <a:t> </a:t>
            </a:r>
            <a:r>
              <a:rPr lang="ru-RU" sz="4200" dirty="0"/>
              <a:t>Технологии беспроводной передачи звука (FM-системы) являются эффективным средством для улучшения разборчивости речи в условиях профессионального обучения</a:t>
            </a:r>
            <a:r>
              <a:rPr lang="ru-RU" sz="42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/>
              <a:t> </a:t>
            </a:r>
            <a:r>
              <a:rPr lang="ru-RU" sz="4200" dirty="0"/>
              <a:t>Учебная аудитория, в которой обучаются студенты с нарушением слуха должна быть оборудована </a:t>
            </a:r>
            <a:r>
              <a:rPr lang="ru-RU" sz="4200" dirty="0" err="1"/>
              <a:t>радиоклассом</a:t>
            </a:r>
            <a:r>
              <a:rPr lang="ru-RU" sz="4200" dirty="0"/>
              <a:t>, компьютерной техникой, аудиотехникой (акустический усилитель и колонки), видеотехникой (</a:t>
            </a:r>
            <a:r>
              <a:rPr lang="ru-RU" sz="4200" dirty="0" err="1"/>
              <a:t>мультимедийный</a:t>
            </a:r>
            <a:r>
              <a:rPr lang="ru-RU" sz="4200" dirty="0"/>
              <a:t> проектор, телевизор), электронной доской, </a:t>
            </a:r>
            <a:r>
              <a:rPr lang="ru-RU" sz="4200" dirty="0" err="1"/>
              <a:t>документ-камерой</a:t>
            </a:r>
            <a:r>
              <a:rPr lang="ru-RU" sz="4200" dirty="0"/>
              <a:t>, </a:t>
            </a:r>
            <a:r>
              <a:rPr lang="ru-RU" sz="4200" dirty="0" err="1"/>
              <a:t>мультимедийной</a:t>
            </a:r>
            <a:r>
              <a:rPr lang="ru-RU" sz="4200" dirty="0"/>
              <a:t> системой</a:t>
            </a:r>
            <a:r>
              <a:rPr lang="ru-RU" sz="42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/>
              <a:t> </a:t>
            </a:r>
            <a:r>
              <a:rPr lang="ru-RU" sz="4200" dirty="0"/>
              <a:t>Особую роль в обучении слабослышащих также играют видеоматериалы.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7223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Распоряжение Правительства РФ от 16 июля 2016 года №1507-р.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рамках государственной программы «Доступная среда» на 2011–2020 годы утверждён план реализации в субъектах Федерации программ сопровождения инвалидов молодого возраста при получении ими профессионального образования и содействия в последующем трудоустройстве на 2016–2020 годы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Реализация Плана будет способствовать систематизации работы органов исполнительной власти субъектов Федерации, органов службы занятости и образовательных организаций по реализации программ сопровождения инвалидов.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ИжГТУ</a:t>
            </a:r>
            <a:r>
              <a:rPr lang="ru-RU" sz="2800" b="1" dirty="0" smtClean="0">
                <a:solidFill>
                  <a:srgbClr val="002060"/>
                </a:solidFill>
              </a:rPr>
              <a:t> имени </a:t>
            </a:r>
            <a:r>
              <a:rPr lang="ru-RU" sz="2800" b="1" dirty="0" err="1" smtClean="0">
                <a:solidFill>
                  <a:srgbClr val="002060"/>
                </a:solidFill>
              </a:rPr>
              <a:t>М.Т.Калашникова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329" r="2865" b="5507"/>
          <a:stretch/>
        </p:blipFill>
        <p:spPr>
          <a:xfrm>
            <a:off x="4572000" y="1118162"/>
            <a:ext cx="3730752" cy="5555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6495" r="2434" b="12684"/>
          <a:stretch/>
        </p:blipFill>
        <p:spPr>
          <a:xfrm>
            <a:off x="323528" y="1217098"/>
            <a:ext cx="3888432" cy="5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5072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Интеграция технологий в инклюзивное пространство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dostupsreda.ru/uploadedFiles/images/fmsyste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8786842" cy="4404687"/>
          </a:xfrm>
          <a:prstGeom prst="rect">
            <a:avLst/>
          </a:prstGeom>
          <a:noFill/>
        </p:spPr>
      </p:pic>
      <p:pic>
        <p:nvPicPr>
          <p:cNvPr id="6" name="Picture 2" descr="http://www.dos-sreda.ru/content/drgalleries/35/thumb_29e8c8d1362a0d61402136a1b2cb512d_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604" y="1124744"/>
            <a:ext cx="1428750" cy="128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 descr="FM-прием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276872"/>
            <a:ext cx="697168" cy="135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93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Система аудио и визуального донесения информации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572132" cy="600079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Система </a:t>
            </a:r>
            <a:r>
              <a:rPr lang="ru-RU" b="1" dirty="0"/>
              <a:t>состоит из: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Проектора</a:t>
            </a:r>
            <a:r>
              <a:rPr lang="ru-RU" dirty="0" smtClean="0"/>
              <a:t> </a:t>
            </a:r>
            <a:r>
              <a:rPr lang="ru-RU" dirty="0"/>
              <a:t>Проектор является небольшим устройством, которое может подключиться к разным цифровым устройствам.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Интерактивной доски </a:t>
            </a:r>
            <a:r>
              <a:rPr lang="ru-RU" dirty="0"/>
              <a:t>Уникальной особенностью доски является одновременная работа двух пользователей. Доска комплектуется антибликовой и антивандальной поверхностью с увеличенным сроком службы.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программном обеспечении доски реализована технология распознавания маркера второго пользователя, благодаря чему создается эффект работы двоих пользователей одновременно.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Настенного экрана </a:t>
            </a:r>
            <a:r>
              <a:rPr lang="ru-RU" b="1" i="1" dirty="0"/>
              <a:t>для проектора </a:t>
            </a:r>
            <a:r>
              <a:rPr lang="ru-RU" dirty="0"/>
              <a:t>Экран характеризуется компактным корпусом, отсутствием швов и возможностью выбора необходимого формата изображения. </a:t>
            </a:r>
          </a:p>
        </p:txBody>
      </p:sp>
      <p:pic>
        <p:nvPicPr>
          <p:cNvPr id="41986" name="Picture 2" descr="http://dostupsreda.ru/uploadedFiles/eshopimages/big/interactive-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82609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Интеграция технологий в инклюзивное пространство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dostupsreda.ru/uploadedFiles/images/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872" y="980727"/>
            <a:ext cx="5708152" cy="3313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845652"/>
            <a:ext cx="29289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/>
              <a:t>Режим </a:t>
            </a:r>
            <a:r>
              <a:rPr lang="ru-RU" sz="2400" b="1" i="1" dirty="0" smtClean="0"/>
              <a:t>индукционная система </a:t>
            </a:r>
            <a:r>
              <a:rPr lang="ru-RU" sz="2400" dirty="0" smtClean="0"/>
              <a:t>предназначен для слабослышащих пользователей.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В информационный терминал встроена индукционная система.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0063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включении режима - слабослышащие пользователи могут переключить свой слуховой аппарат в режим </a:t>
            </a:r>
            <a:r>
              <a:rPr lang="ru-RU" sz="2400" b="1" dirty="0" smtClean="0"/>
              <a:t>Т</a:t>
            </a:r>
            <a:r>
              <a:rPr lang="ru-RU" sz="2400" dirty="0" smtClean="0"/>
              <a:t> и слышать информацию без посторонних помех и шумов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Стационарная </a:t>
            </a:r>
            <a:r>
              <a:rPr lang="ru-RU" sz="2400" b="1" i="1" dirty="0"/>
              <a:t>информационная индукционная система с усилителем </a:t>
            </a:r>
            <a:r>
              <a:rPr lang="ru-RU" sz="2400" dirty="0"/>
              <a:t>предназначена для оснащения помещений (зон в помещениях) площадью от 30 до 700 м</a:t>
            </a:r>
            <a:r>
              <a:rPr lang="ru-RU" sz="2400" baseline="30000" dirty="0"/>
              <a:t>2</a:t>
            </a:r>
            <a:r>
              <a:rPr lang="ru-RU" sz="2400" dirty="0"/>
              <a:t>, монтируется особым образом в пол либо потолок помещения и коммутируется с усилителем, расположенным в непосредственной близости от индукционной петли.</a:t>
            </a:r>
          </a:p>
          <a:p>
            <a:pPr marL="0" indent="0" algn="just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Предназначена для оснащения помещений (отдельных зон в помещениях) площадью до 700 м</a:t>
            </a:r>
            <a:r>
              <a:rPr lang="ru-RU" sz="2400" baseline="30000" dirty="0"/>
              <a:t>2</a:t>
            </a:r>
            <a:r>
              <a:rPr lang="ru-RU" sz="2400" dirty="0"/>
              <a:t>.</a:t>
            </a:r>
          </a:p>
          <a:p>
            <a:pPr marL="0" indent="0" algn="just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Стационарная индукционная петля монтируется в пол, потолок или стены по периметру помещения и соединяется с усилителем, расположенным в непосредственной близости от петли. </a:t>
            </a:r>
            <a:endParaRPr lang="ru-RU" sz="2400" dirty="0" smtClean="0"/>
          </a:p>
          <a:p>
            <a:pPr marL="0" indent="0" algn="just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Звуковая </a:t>
            </a:r>
            <a:r>
              <a:rPr lang="ru-RU" sz="2400" dirty="0"/>
              <a:t>информация поступает на микрофон и передается в слуховой аппарат посредством электромагнитной индукции (режим «Т») равномерно во всей зоне охвата петли. </a:t>
            </a:r>
            <a:endParaRPr lang="ru-RU" sz="2400" dirty="0" smtClean="0"/>
          </a:p>
          <a:p>
            <a:pPr marL="0" indent="0" algn="just" fontAlgn="base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/>
              <a:t>Стационарная </a:t>
            </a:r>
            <a:r>
              <a:rPr lang="ru-RU" sz="2400" dirty="0"/>
              <a:t>индукционная петля может быть подключена к системам оповещения, громкой связи и другим источникам сигнала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Документы регулирующие образовательную деятельность в ВУЗе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929222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Федеральный закон от 29.12.2012 N 273-ФЗ (ред. от 21.07.2014) «Об образовании в Российской Федерации» (с </a:t>
            </a:r>
            <a:r>
              <a:rPr lang="ru-RU" sz="2400" dirty="0" err="1" smtClean="0"/>
              <a:t>изм</a:t>
            </a:r>
            <a:r>
              <a:rPr lang="ru-RU" sz="2400" dirty="0" smtClean="0"/>
              <a:t>. и доп., вступ. в силу с 21.10.2014); </a:t>
            </a:r>
          </a:p>
          <a:p>
            <a:r>
              <a:rPr lang="ru-RU" sz="2400" dirty="0" smtClean="0"/>
              <a:t> 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12.09.2013 N 1061 (ред. от 25.03.2015) «Об утверждении перечней специальностей и направлений подготовки высшего образования»;</a:t>
            </a:r>
          </a:p>
          <a:p>
            <a:r>
              <a:rPr lang="ru-RU" sz="2400" dirty="0" smtClean="0"/>
              <a:t>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19.12.2013 N 1367 «Об утверждении Порядка организации и осуществления образовательной деятельности по образовательным программам высшего образования - программам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программам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специалитета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программам</a:t>
            </a:r>
            <a:r>
              <a:rPr lang="ru-RU" sz="2400" dirty="0" smtClean="0"/>
              <a:t> магистратуры»;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</a:rPr>
              <a:t>Тренажер речевой беспроводной для кабинетных занятий «РАДИОЛЕКТОР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 </a:t>
            </a:r>
            <a:r>
              <a:rPr lang="ru-RU" dirty="0"/>
              <a:t>помощью </a:t>
            </a:r>
            <a:r>
              <a:rPr lang="ru-RU" b="1" dirty="0"/>
              <a:t>речевого тренажера "</a:t>
            </a:r>
            <a:r>
              <a:rPr lang="ru-RU" b="1" dirty="0" err="1"/>
              <a:t>Радиолектор</a:t>
            </a:r>
            <a:r>
              <a:rPr lang="ru-RU" b="1" dirty="0"/>
              <a:t>" </a:t>
            </a:r>
            <a:r>
              <a:rPr lang="ru-RU" dirty="0"/>
              <a:t>дети с нарушенным слухом гораздо лучше воспринимают речь и могут принимать активное участие в процессе обучения наравне с нормально </a:t>
            </a:r>
            <a:r>
              <a:rPr lang="ru-RU" dirty="0" smtClean="0"/>
              <a:t>слышащими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Данная беспроводная система убирает все посторонние звуки, и </a:t>
            </a:r>
            <a:r>
              <a:rPr lang="ru-RU" dirty="0" smtClean="0"/>
              <a:t>учащиеся </a:t>
            </a:r>
            <a:r>
              <a:rPr lang="ru-RU" dirty="0"/>
              <a:t>слышат в своих слуховых аппаратах более четкую и понятную </a:t>
            </a:r>
            <a:r>
              <a:rPr lang="ru-RU" dirty="0" smtClean="0"/>
              <a:t>речь. </a:t>
            </a:r>
            <a:r>
              <a:rPr lang="ru-RU" dirty="0"/>
              <a:t>Представьте себе улучшенную версию обычного </a:t>
            </a:r>
            <a:r>
              <a:rPr lang="ru-RU" dirty="0" smtClean="0"/>
              <a:t>занятия: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преподаватель </a:t>
            </a:r>
            <a:r>
              <a:rPr lang="ru-RU" dirty="0"/>
              <a:t>говорит в миниатюрный </a:t>
            </a:r>
            <a:r>
              <a:rPr lang="ru-RU" dirty="0" err="1"/>
              <a:t>радиомикрофон</a:t>
            </a:r>
            <a:r>
              <a:rPr lang="ru-RU" dirty="0"/>
              <a:t>; ----&gt; сигнал подается на радиоприемник (групповой пульт), к которому могут одновременно подключиться до 4 </a:t>
            </a:r>
            <a:r>
              <a:rPr lang="ru-RU" dirty="0" smtClean="0"/>
              <a:t>студентов; </a:t>
            </a:r>
            <a:r>
              <a:rPr lang="ru-RU" dirty="0"/>
              <a:t>----&gt; затем они </a:t>
            </a:r>
            <a:r>
              <a:rPr lang="ru-RU" dirty="0" err="1"/>
              <a:t>беспроблемно</a:t>
            </a:r>
            <a:r>
              <a:rPr lang="ru-RU" dirty="0"/>
              <a:t> могут прослушивать речь педагога с помощью своих слуховых аппаратов или наушников.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У </a:t>
            </a:r>
            <a:r>
              <a:rPr lang="ru-RU" dirty="0"/>
              <a:t>каждого </a:t>
            </a:r>
            <a:r>
              <a:rPr lang="ru-RU" dirty="0" smtClean="0"/>
              <a:t>студента </a:t>
            </a:r>
            <a:r>
              <a:rPr lang="ru-RU" dirty="0"/>
              <a:t>есть возможность подключить к групповому пульту свой микрофон, чтобы прослушивать свой голос во время произнесения. Это развивает произносительные навыки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dostupsreda.ru/uploadedFiles/eshopimages/big/Radiolek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313" y="5157192"/>
            <a:ext cx="2952327" cy="1442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FM-системы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FM </a:t>
            </a:r>
            <a:r>
              <a:rPr lang="ru-RU" dirty="0" smtClean="0"/>
              <a:t>-технология </a:t>
            </a:r>
            <a:r>
              <a:rPr lang="ru-RU" dirty="0"/>
              <a:t>- вид беспроводной связи, которая помогает людям понимать речь в шумном окружении.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Чаще </a:t>
            </a:r>
            <a:r>
              <a:rPr lang="ru-RU" dirty="0"/>
              <a:t>всего </a:t>
            </a:r>
            <a:r>
              <a:rPr lang="ru-RU" dirty="0" err="1"/>
              <a:t>ФМ-системы</a:t>
            </a:r>
            <a:r>
              <a:rPr lang="ru-RU" dirty="0"/>
              <a:t> используются совместно со слуховыми аппаратами, но также они могут применяться людьми с нормальным слухом, которым будет полезен усиленный канал прослушивания (например людьми, страдающими центральным нарушением переработки аудиторной информации, синдромом дефицита внимания и т.д.)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82594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</a:rPr>
              <a:t>FM-СИСТЕМЫ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64360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 </a:t>
            </a:r>
            <a:r>
              <a:rPr lang="ru-RU" dirty="0"/>
              <a:t>сегодняшний день технологии беспроводной передачи звука (FM- </a:t>
            </a:r>
            <a:r>
              <a:rPr lang="ru-RU" dirty="0" err="1"/>
              <a:t>тexнологии</a:t>
            </a:r>
            <a:r>
              <a:rPr lang="ru-RU" dirty="0"/>
              <a:t>) являются самым эффективным средством для улучшения разборчивости речи в сложных акустических ситуациях.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Зарубежные и отечественные производители </a:t>
            </a:r>
            <a:r>
              <a:rPr lang="ru-RU" dirty="0" err="1"/>
              <a:t>сурдотехники</a:t>
            </a:r>
            <a:r>
              <a:rPr lang="ru-RU" dirty="0"/>
              <a:t> готовы предложить достаточно большой выбор  FM-систем. Отличающиеся друг от друга по внешнему исполнению, они выполняют одну и ту же важную функцию — помогают людям с нарушенным слухом уверенно чувствовать себя в сложных акустических ситуациях.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Понимание речи в шумной обстановке может стать сложным для любого человека, и особенно для людей с нарушенным слухом. Окружающий шум, дистанция до источника звука и эхо являются основными помехами, мешающими пользователям слуховых аппаратов и </a:t>
            </a:r>
            <a:r>
              <a:rPr lang="ru-RU" dirty="0" err="1"/>
              <a:t>кохлеарных</a:t>
            </a:r>
            <a:r>
              <a:rPr lang="ru-RU" dirty="0"/>
              <a:t> </a:t>
            </a:r>
            <a:r>
              <a:rPr lang="ru-RU" dirty="0" err="1"/>
              <a:t>имплантов</a:t>
            </a:r>
            <a:r>
              <a:rPr lang="ru-RU" dirty="0"/>
              <a:t> получать необходимую речевую информацию. Несмотря на то, что эти устройства значительно улучшают качество звучания и четкость речевого сигнала, они не всегда могут сделать его идеально разборчивым в таких ситуациях.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Существует огромная разница между тем, чтобы слышать речь (слышимость) и тем, чтобы понимать ее (разборчивость). Как и хорошо слышащие дети, слабослышащие должны научиться различать звуки и слова. Лучшим средством для </a:t>
            </a:r>
            <a:r>
              <a:rPr lang="ru-RU" dirty="0" smtClean="0"/>
              <a:t>развития </a:t>
            </a:r>
            <a:r>
              <a:rPr lang="ru-RU" dirty="0"/>
              <a:t>навыков слушания, дополнительно к слуховым аппаратам и </a:t>
            </a:r>
            <a:r>
              <a:rPr lang="ru-RU" dirty="0" err="1"/>
              <a:t>кохлеарным</a:t>
            </a:r>
            <a:r>
              <a:rPr lang="ru-RU" dirty="0"/>
              <a:t> </a:t>
            </a:r>
            <a:r>
              <a:rPr lang="ru-RU" dirty="0" err="1"/>
              <a:t>имплантам</a:t>
            </a:r>
            <a:r>
              <a:rPr lang="ru-RU" dirty="0"/>
              <a:t>, являются звукоусиливающие системы, использующие беспроводную технологию передачи звука (FM-системы). Передавая речь прямо в ухо, они помогают устранить негативное влияние шумового окружения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FM-</a:t>
            </a:r>
            <a:r>
              <a:rPr lang="ru-RU" dirty="0"/>
              <a:t>передатчики производства </a:t>
            </a:r>
            <a:r>
              <a:rPr lang="en-US" dirty="0"/>
              <a:t>PHONAK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FM-</a:t>
            </a:r>
            <a:r>
              <a:rPr lang="ru-RU" dirty="0"/>
              <a:t>приемники производства </a:t>
            </a:r>
            <a:r>
              <a:rPr lang="en-US" dirty="0"/>
              <a:t>PHONAK</a:t>
            </a:r>
          </a:p>
          <a:p>
            <a:endParaRPr lang="ru-RU" dirty="0"/>
          </a:p>
        </p:txBody>
      </p:sp>
      <p:pic>
        <p:nvPicPr>
          <p:cNvPr id="48130" name="Picture 2" descr="http://www.dos-sreda.ru/content/drgalleries/35/thumb_29e8c8d1362a0d61402136a1b2cb512d_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216260"/>
            <a:ext cx="1428750" cy="1285876"/>
          </a:xfrm>
          <a:prstGeom prst="rect">
            <a:avLst/>
          </a:prstGeom>
          <a:noFill/>
        </p:spPr>
      </p:pic>
      <p:pic>
        <p:nvPicPr>
          <p:cNvPr id="48132" name="Picture 4" descr="http://www.dos-sreda.ru/content/images/kat/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2639216" cy="276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561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100" b="1" dirty="0">
                <a:solidFill>
                  <a:srgbClr val="002060"/>
                </a:solidFill>
              </a:rPr>
              <a:t>Оборудование </a:t>
            </a:r>
            <a:r>
              <a:rPr lang="ru-RU" sz="3100" b="1" dirty="0" err="1">
                <a:solidFill>
                  <a:srgbClr val="002060"/>
                </a:solidFill>
              </a:rPr>
              <a:t>РадиоГид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smtClean="0"/>
              <a:t>состоит </a:t>
            </a:r>
            <a:r>
              <a:rPr lang="ru-RU" sz="3100" b="1" dirty="0"/>
              <a:t>из двух базовых компонентов:  передатчика и приемника</a:t>
            </a:r>
            <a:r>
              <a:rPr lang="ru-RU" b="1" dirty="0"/>
              <a:t>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31496"/>
            <a:ext cx="8712968" cy="1800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Приемник </a:t>
            </a:r>
            <a:r>
              <a:rPr lang="ru-RU" dirty="0"/>
              <a:t>– это компактное электронное устройство размером с обычный мобильный телефон. Изделие фиксируется на одежде </a:t>
            </a:r>
            <a:r>
              <a:rPr lang="ru-RU" dirty="0" err="1"/>
              <a:t>клипсой</a:t>
            </a:r>
            <a:r>
              <a:rPr lang="ru-RU" dirty="0"/>
              <a:t>, а также есть возможность одеть на шею. К приемнику есть возможность присоединить наушник, обеспечивающий высокое качество звука.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Преимущества </a:t>
            </a:r>
            <a:r>
              <a:rPr lang="ru-RU" dirty="0"/>
              <a:t>оборудования </a:t>
            </a:r>
            <a:r>
              <a:rPr lang="ru-RU" dirty="0" err="1"/>
              <a:t>РадиоГид</a:t>
            </a:r>
            <a:r>
              <a:rPr lang="ru-RU" dirty="0"/>
              <a:t>: чистое звучание без помех благодаря цифровой технологии </a:t>
            </a:r>
            <a:r>
              <a:rPr lang="ru-RU" dirty="0" smtClean="0"/>
              <a:t>звукопередачи</a:t>
            </a:r>
            <a:endParaRPr lang="ru-RU" dirty="0"/>
          </a:p>
        </p:txBody>
      </p:sp>
      <p:pic>
        <p:nvPicPr>
          <p:cNvPr id="1026" name="Picture 2" descr="Картинки по запросу оборудование Радиогид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0830"/>
            <a:ext cx="3538330" cy="35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борудование Радиогид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1421"/>
            <a:ext cx="2669710" cy="35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Акустические системы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000108"/>
            <a:ext cx="7215238" cy="58578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Акустические системы являются идеальным решением для учебных заведений (школы, университеты, колледжи, лицеи), для конференц-залов и проведения семинаров. Акустические системы активно используются при проведении учебных занятий и лекций, с помощью которых выступающий может донести информацию без повышенной нагрузки на голосовые связки. Благодаря акустической системе и системе свободного звукового поля обучающиеся будут получать всю информацию по FM каналу с усилением голоса выступающего.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Система </a:t>
            </a:r>
            <a:r>
              <a:rPr lang="ru-RU" dirty="0"/>
              <a:t>состоит из двух составляющих - колонки с усилением сигнала и микрофона для лектора. Благодаря использованию акустической системы процесс обучения происходит максимально эффективно, чем обеспечивается повышенная успеваемость учеников. 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Систему </a:t>
            </a:r>
            <a:r>
              <a:rPr lang="ru-RU" dirty="0"/>
              <a:t>свободного звукового поля можно использовать для слабослышащих пользователей в рамках программы инклюзивного образования. Устройство обеспечивает возможность подключения собственных FM приемников учащихся. </a:t>
            </a:r>
          </a:p>
        </p:txBody>
      </p:sp>
      <p:pic>
        <p:nvPicPr>
          <p:cNvPr id="46082" name="Picture 2" descr="Акустичесткая колонка Dynamic SoundField DigiMaster 5000 - Интернет магазин Доступная Среда. Реализация безбарьерной среды в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176349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i="1" spc="300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3600" b="1" i="1" spc="3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i="1" spc="3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i="1" spc="300" dirty="0" smtClean="0">
                <a:solidFill>
                  <a:srgbClr val="002060"/>
                </a:solidFill>
              </a:rPr>
              <a:t>Адрес </a:t>
            </a:r>
            <a:r>
              <a:rPr lang="ru-RU" sz="2800" b="1" i="1" spc="300" dirty="0" err="1" smtClean="0">
                <a:solidFill>
                  <a:srgbClr val="002060"/>
                </a:solidFill>
              </a:rPr>
              <a:t>эл</a:t>
            </a:r>
            <a:r>
              <a:rPr lang="ru-RU" sz="2800" b="1" i="1" spc="300" dirty="0" smtClean="0">
                <a:solidFill>
                  <a:srgbClr val="002060"/>
                </a:solidFill>
              </a:rPr>
              <a:t>. почты </a:t>
            </a:r>
            <a:r>
              <a:rPr lang="en-US" sz="2800" b="1" i="1" spc="300" dirty="0" smtClean="0">
                <a:solidFill>
                  <a:srgbClr val="002060"/>
                </a:solidFill>
                <a:hlinkClick r:id="rId2"/>
              </a:rPr>
              <a:t>klusian@yandex.ru</a:t>
            </a:r>
            <a:endParaRPr lang="en-US" sz="2800" b="1" i="1" spc="3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i="1" spc="300" dirty="0" smtClean="0">
                <a:solidFill>
                  <a:srgbClr val="002060"/>
                </a:solidFill>
              </a:rPr>
              <a:t>Тел.сот. 89043125003</a:t>
            </a:r>
          </a:p>
          <a:p>
            <a:pPr algn="ctr">
              <a:buNone/>
            </a:pPr>
            <a:r>
              <a:rPr lang="ru-RU" sz="2800" b="1" i="1" spc="300" dirty="0" smtClean="0">
                <a:solidFill>
                  <a:srgbClr val="002060"/>
                </a:solidFill>
              </a:rPr>
              <a:t>Тел. служебный 77 31 59</a:t>
            </a:r>
            <a:endParaRPr lang="ru-RU" sz="2800" b="1" i="1" spc="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Постановление Правительства РФ от 28.10.2013 N 966 (ред. от 27.11.2014) «О лицензировании образовательной деятельности»;  </a:t>
            </a:r>
          </a:p>
          <a:p>
            <a:r>
              <a:rPr lang="ru-RU" dirty="0" smtClean="0"/>
              <a:t>Постановление Правительства РФ от 18.11.2013 N 1039 «О государственной аккредитации образовательной деятельности»;  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28.05.2014 N 594 (ред. от 07.10.2014) "Об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Государственное регулирование и возможности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Постановление Правительства РФ от 05.08.2013 N 661 (ред. от 12.09.2014) «Об утверждении Правил разработки, утверждения федеральных государственных образовательных стандартов и внесения в них изменений»;  </a:t>
            </a:r>
          </a:p>
          <a:p>
            <a:r>
              <a:rPr lang="ru-RU" sz="3400" dirty="0" smtClean="0"/>
              <a:t>Закон </a:t>
            </a:r>
            <a:r>
              <a:rPr lang="ru-RU" sz="3400" dirty="0"/>
              <a:t>о социальной защите Ратификация конвенции о правах инвалидов 03.05.2012 г.</a:t>
            </a:r>
          </a:p>
          <a:p>
            <a:r>
              <a:rPr lang="ru-RU" sz="3400" dirty="0"/>
              <a:t> Указ Президента «О социальной политике» 07.05.2012 г. </a:t>
            </a:r>
          </a:p>
          <a:p>
            <a:r>
              <a:rPr lang="ru-RU" sz="3400" dirty="0"/>
              <a:t>Распоряжение Правительства РФ 15.10.2012 г. </a:t>
            </a:r>
          </a:p>
          <a:p>
            <a:r>
              <a:rPr lang="ru-RU" sz="3400" dirty="0"/>
              <a:t>Закон об образовании Приказ </a:t>
            </a:r>
            <a:r>
              <a:rPr lang="ru-RU" sz="3400" dirty="0" err="1"/>
              <a:t>Минобрнауки</a:t>
            </a:r>
            <a:r>
              <a:rPr lang="ru-RU" sz="3400" dirty="0"/>
              <a:t> России от 09.11.2015 г. № 1309 (с янв. 2016 г.)</a:t>
            </a:r>
          </a:p>
          <a:p>
            <a:r>
              <a:rPr lang="ru-RU" sz="3400" dirty="0"/>
              <a:t> Метод. рекомендации </a:t>
            </a:r>
            <a:r>
              <a:rPr lang="ru-RU" sz="3400" dirty="0" err="1"/>
              <a:t>Минобрнауки</a:t>
            </a:r>
            <a:r>
              <a:rPr lang="ru-RU" sz="3400" dirty="0"/>
              <a:t> России от 08.04.2014 г. </a:t>
            </a:r>
          </a:p>
          <a:p>
            <a:r>
              <a:rPr lang="ru-RU" sz="3400" dirty="0"/>
              <a:t>ГП РФ «Доступная среда» на 2011 – 2020 годы </a:t>
            </a:r>
          </a:p>
          <a:p>
            <a:r>
              <a:rPr lang="ru-RU" sz="3400" dirty="0"/>
              <a:t>Письмо </a:t>
            </a:r>
            <a:r>
              <a:rPr lang="ru-RU" sz="3400" dirty="0" err="1"/>
              <a:t>Минобрнауки</a:t>
            </a:r>
            <a:r>
              <a:rPr lang="ru-RU" sz="3400" dirty="0"/>
              <a:t> России от 18.11.2015 г. (список </a:t>
            </a:r>
            <a:r>
              <a:rPr lang="ru-RU" sz="3400" dirty="0" err="1"/>
              <a:t>Минпромторга</a:t>
            </a:r>
            <a:r>
              <a:rPr lang="ru-RU" sz="3400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20002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Обеспечение доступности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Приказ Министерства образования и науки РФ от 9 ноября 2015 г. </a:t>
            </a:r>
            <a:br>
              <a:rPr lang="ru-RU" sz="2400" b="1" dirty="0" smtClean="0"/>
            </a:br>
            <a:r>
              <a:rPr lang="ru-RU" sz="2400" b="1" dirty="0" smtClean="0"/>
              <a:t>N 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429684" cy="45005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/>
              <a:t>определяет </a:t>
            </a:r>
            <a:r>
              <a:rPr lang="ru-RU" sz="2200" dirty="0"/>
              <a:t>правила обеспечения условий доступности для инвалидов объектов </a:t>
            </a:r>
            <a:r>
              <a:rPr lang="ru-RU" sz="2200" dirty="0" smtClean="0"/>
              <a:t>(здания</a:t>
            </a:r>
            <a:r>
              <a:rPr lang="ru-RU" sz="2200" dirty="0"/>
              <a:t>, строения, сооружения и помещения) и услуг в сфере образования для </a:t>
            </a:r>
            <a:r>
              <a:rPr lang="ru-RU" sz="2200" dirty="0" err="1"/>
              <a:t>Минобрнауки</a:t>
            </a:r>
            <a:r>
              <a:rPr lang="ru-RU" sz="2200" dirty="0"/>
              <a:t> России, Федеральной службы по надзору в сфере образования и науки, Федерального агентства по делам молодежи, подведомственных </a:t>
            </a:r>
            <a:r>
              <a:rPr lang="ru-RU" sz="2200" dirty="0" err="1"/>
              <a:t>Минобрнауки</a:t>
            </a:r>
            <a:r>
              <a:rPr lang="ru-RU" sz="2200" dirty="0"/>
              <a:t> России образовательных организаций, для органов государственной власти субъектов Российской Федерации, осуществляющих государственное управление в сфере образования, органов местного самоуправления, осуществляющих управление в сфере образования, подведомственных органам организаций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Обеспечение доступности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Согласно </a:t>
            </a:r>
            <a:r>
              <a:rPr lang="ru-RU" sz="8000" b="1" dirty="0"/>
              <a:t>требованиям</a:t>
            </a:r>
            <a:r>
              <a:rPr lang="ru-RU" sz="8000" dirty="0"/>
              <a:t> к руководителям органов и организаций, предоставляющих </a:t>
            </a:r>
            <a:r>
              <a:rPr lang="ru-RU" sz="8000" b="1" dirty="0"/>
              <a:t>услуги в сфере образования</a:t>
            </a:r>
            <a:r>
              <a:rPr lang="ru-RU" sz="8000" dirty="0"/>
              <a:t>, они обязаны обеспечивать создание инвалидам следующих условий доступности услуг в соответствии с требованиями, установленными законодательными и иными нормативными правовыми актами: (</a:t>
            </a:r>
            <a:r>
              <a:rPr lang="ru-RU" sz="8000" b="1" dirty="0"/>
              <a:t>выдержки</a:t>
            </a:r>
            <a:r>
              <a:rPr lang="ru-RU" sz="8000" b="1" dirty="0" smtClean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 </a:t>
            </a:r>
            <a:r>
              <a:rPr lang="ru-RU" sz="8000" dirty="0"/>
              <a:t>б) 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</a:t>
            </a:r>
            <a:r>
              <a:rPr lang="ru-RU" sz="80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 </a:t>
            </a:r>
            <a:r>
              <a:rPr lang="ru-RU" sz="8000" dirty="0"/>
              <a:t>в) предоставление инвалидам по слуху, при необходимости, услуги с использованием русского жестового языка, включая обеспечение допуска на объект </a:t>
            </a:r>
            <a:r>
              <a:rPr lang="ru-RU" sz="8000" dirty="0" err="1"/>
              <a:t>сурдопереводчика</a:t>
            </a:r>
            <a:r>
              <a:rPr lang="ru-RU" sz="8000" dirty="0"/>
              <a:t>, </a:t>
            </a:r>
            <a:r>
              <a:rPr lang="ru-RU" sz="8000" dirty="0" err="1"/>
              <a:t>тифлопереводчика</a:t>
            </a:r>
            <a:r>
              <a:rPr lang="ru-RU" sz="80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 </a:t>
            </a:r>
            <a:r>
              <a:rPr lang="ru-RU" sz="8000" dirty="0"/>
              <a:t>г) наличие в одном из помещений, предназначенных для проведения массовых мероприятий, индукционных петель и звукоусиливающей аппаратуры; </a:t>
            </a:r>
            <a:endParaRPr lang="ru-RU" sz="8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ж</a:t>
            </a:r>
            <a:r>
              <a:rPr lang="ru-RU" sz="8000" dirty="0"/>
              <a:t>) предоставление бесплатно учебников и учебных пособий, иной учебной литературы, а также специальных технических средств обучения коллективного и индивидуального пользования;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Свод правил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8579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 smtClean="0"/>
              <a:t>Доступность </a:t>
            </a:r>
            <a:r>
              <a:rPr lang="ru-RU" sz="2100" b="1" i="1" dirty="0"/>
              <a:t>зданий и сооружений для </a:t>
            </a:r>
            <a:r>
              <a:rPr lang="ru-RU" sz="2100" b="1" i="1" dirty="0" err="1"/>
              <a:t>маломобильных</a:t>
            </a:r>
            <a:r>
              <a:rPr lang="ru-RU" sz="2100" b="1" i="1" dirty="0"/>
              <a:t> групп населения</a:t>
            </a:r>
            <a:r>
              <a:rPr lang="ru-RU" sz="2100" dirty="0"/>
              <a:t>. </a:t>
            </a:r>
            <a:r>
              <a:rPr lang="ru-RU" sz="2100" dirty="0" smtClean="0"/>
              <a:t>Утвержден </a:t>
            </a:r>
            <a:r>
              <a:rPr lang="ru-RU" sz="2100" dirty="0"/>
              <a:t>Приказом </a:t>
            </a:r>
            <a:r>
              <a:rPr lang="ru-RU" sz="2100" dirty="0" err="1"/>
              <a:t>Минрегиона</a:t>
            </a:r>
            <a:r>
              <a:rPr lang="ru-RU" sz="2100" dirty="0"/>
              <a:t> России от 27 декабря 2011 г. N </a:t>
            </a:r>
            <a:r>
              <a:rPr lang="ru-RU" sz="2100" dirty="0" smtClean="0"/>
              <a:t>605.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Свод </a:t>
            </a:r>
            <a:r>
              <a:rPr lang="ru-RU" sz="2100" dirty="0"/>
              <a:t>правил разработан в соответствии с принципами Конвенции ООН о правах инвалидов, подписанной Россией в 2008 г. Среди этих принципов: полное и эффективное вовлечение инвалидов в общество, равенство возможностей и доступность. Впервые введен новый принцип "универсальный проект (дизайн)", который заявлен в Конвенции, как обязательный. Применение этих принципов формирует среду жизнедеятельности с беспрепятственным доступом инвалидов и других </a:t>
            </a:r>
            <a:r>
              <a:rPr lang="ru-RU" sz="2100" dirty="0" err="1"/>
              <a:t>маломобильных</a:t>
            </a:r>
            <a:r>
              <a:rPr lang="ru-RU" sz="2100" dirty="0"/>
              <a:t> групп населения к зданиям и сооружениям, безопасность их эксплуатации без необходимости последующего переустройства и приспособления. Требования настоящего документа необходимо учитывать при проектировании новых, реконструируемых, подлежащих капитальному ремонту и приспосабливаемых зданий и </a:t>
            </a:r>
            <a:r>
              <a:rPr lang="ru-RU" sz="2100" dirty="0" smtClean="0"/>
              <a:t>сооружений.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92880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Методические рекомендации по организации образовательного процесса для обучения инвалидов и лиц с ограниченными возможностями здоровья, в том числе оснащенности образовательного процесса»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/>
              <a:t>(утв. Министерством образования и науки РФ от 08.04.2014 г. </a:t>
            </a:r>
            <a:br>
              <a:rPr lang="ru-RU" sz="2400" dirty="0" smtClean="0"/>
            </a:br>
            <a:r>
              <a:rPr lang="ru-RU" sz="2400" dirty="0" smtClean="0"/>
              <a:t>№АК-44/05вн.) (выборка)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929718" cy="4500594"/>
          </a:xfrm>
        </p:spPr>
        <p:txBody>
          <a:bodyPr>
            <a:normAutofit fontScale="40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i="1" dirty="0" smtClean="0"/>
              <a:t>Рекомендации </a:t>
            </a:r>
            <a:r>
              <a:rPr lang="ru-RU" sz="5000" b="1" i="1" dirty="0"/>
              <a:t>по доступности зданий образовательных организаций и безопасного в них нахождения </a:t>
            </a:r>
            <a:endParaRPr lang="ru-RU" sz="5000" b="1" i="1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/>
              <a:t>Создание </a:t>
            </a:r>
            <a:r>
              <a:rPr lang="ru-RU" sz="5000" dirty="0" err="1"/>
              <a:t>безбарьерной</a:t>
            </a:r>
            <a:r>
              <a:rPr lang="ru-RU" sz="5000" dirty="0"/>
              <a:t> среды должно учитывать потребности следующих категорий инвалидов и лиц с ограниченными возможностями здоровья: </a:t>
            </a:r>
            <a:endParaRPr lang="ru-RU" sz="5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/>
              <a:t>- </a:t>
            </a:r>
            <a:r>
              <a:rPr lang="ru-RU" sz="5000" dirty="0"/>
              <a:t>с нарушениями зрения; </a:t>
            </a:r>
            <a:endParaRPr lang="ru-RU" sz="50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/>
              <a:t>- </a:t>
            </a:r>
            <a:r>
              <a:rPr lang="ru-RU" sz="5000" dirty="0"/>
              <a:t>с нарушениями слуха;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/>
              <a:t>-с ограничением двигательных функций</a:t>
            </a:r>
            <a:r>
              <a:rPr lang="ru-RU" sz="5000" dirty="0" smtClean="0"/>
              <a:t>.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5000" dirty="0" smtClean="0"/>
              <a:t>Обеспечение </a:t>
            </a:r>
            <a:r>
              <a:rPr lang="ru-RU" sz="5000" dirty="0"/>
              <a:t>доступности прилегающей к образовательной организации территории, входных путей, путей перемещения внутри здания для различных нозологий</a:t>
            </a:r>
            <a:r>
              <a:rPr lang="ru-RU" sz="5000" dirty="0" smtClean="0"/>
              <a:t>.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5000" dirty="0" smtClean="0"/>
              <a:t> </a:t>
            </a:r>
            <a:r>
              <a:rPr lang="ru-RU" sz="5000" dirty="0"/>
              <a:t>Наличие специальных мест в аудиториях для инвалидов и лиц с ограниченными возможностями здоровья. </a:t>
            </a:r>
            <a:endParaRPr lang="ru-RU" sz="5000" dirty="0" smtClean="0"/>
          </a:p>
          <a:p>
            <a:pPr marL="514350" indent="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5000" dirty="0" smtClean="0"/>
              <a:t>Наличие системы сигнализации и оповещения для студентов различных нозологий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Рекомендации по кадровому обеспечению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643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dirty="0" smtClean="0"/>
              <a:t>Использование в образовательном процессе современных технических и программных средств обучения требует наличия в штате соответствующих специалистов, помогающих использовать эти средства педагогам и обучаемым, содействующих в обеспечении студентов-инвалидов дополнительными способами передачи, освоения и воспроизводства учебной информации, занимающихся разработкой и внедрением специальных методик, информационных технологий и дистанционных методов обучения. </a:t>
            </a:r>
            <a:endParaRPr lang="ru-RU" dirty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Дополнительная подготовка преподавателей с целью получения знаний о психофизиологических особенностях инвалидов, специфике приема-передачи учебной информации, применения специальных технических средств обучения с учетом разных нозологий. </a:t>
            </a:r>
          </a:p>
          <a:p>
            <a:pPr>
              <a:buNone/>
            </a:pPr>
            <a:r>
              <a:rPr lang="ru-RU" dirty="0" smtClean="0"/>
              <a:t>3. Педагогические </a:t>
            </a:r>
            <a:r>
              <a:rPr lang="ru-RU" dirty="0"/>
              <a:t>кадры должны быть ознакомлены с психолого-физиологическими особенностями обучающихся инвалидов и лиц с ограниченными возможностями здоровья и учитывать их при организации образовательного процесса. С этой целью необходимо включение блока дисциплин по осуществлению инклюзивного образовательного процесса в программы повышения квалификации и переподготовки педагогических кадров.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2141</Words>
  <Application>Microsoft Office PowerPoint</Application>
  <PresentationFormat>Экран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Нормативно-правовые основы инклюзивного образования в ВУЗе </vt:lpstr>
      <vt:lpstr>Документы регулирующие образовательную деятельность в ВУЗе </vt:lpstr>
      <vt:lpstr>Презентация PowerPoint</vt:lpstr>
      <vt:lpstr>Государственное регулирование и возможности</vt:lpstr>
      <vt:lpstr>Обеспечение доступности  Приказ Министерства образования и науки РФ от 9 ноября 2015 г.  N 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 </vt:lpstr>
      <vt:lpstr>Обеспечение доступности</vt:lpstr>
      <vt:lpstr>Свод правил</vt:lpstr>
      <vt:lpstr>«Методические рекомендации по организации образовательного процесса для обучения инвалидов и лиц с ограниченными возможностями здоровья, в том числе оснащенности образовательного процесса» (утв. Министерством образования и науки РФ от 08.04.2014 г.  №АК-44/05вн.) (выборка)</vt:lpstr>
      <vt:lpstr>Рекомендации по кадровому обеспечению</vt:lpstr>
      <vt:lpstr>Рекомендации к адаптации образовательных программ и учебно-методическому обеспечению образовательного процесса для инвалидов и лиц с ограниченными возможностями здоровья (выборка) </vt:lpstr>
      <vt:lpstr>Презентация PowerPoint</vt:lpstr>
      <vt:lpstr>Презентация PowerPoint</vt:lpstr>
      <vt:lpstr>Рекомендации к материально-техническому обеспечению образовательного процесса </vt:lpstr>
      <vt:lpstr>Презентация PowerPoint</vt:lpstr>
      <vt:lpstr>В ИжГТУ имени М.Т.Калашникова</vt:lpstr>
      <vt:lpstr>Интеграция технологий в инклюзивное пространство </vt:lpstr>
      <vt:lpstr>Система аудио и визуального донесения информации </vt:lpstr>
      <vt:lpstr>Интеграция технологий в инклюзивное пространство</vt:lpstr>
      <vt:lpstr>Презентация PowerPoint</vt:lpstr>
      <vt:lpstr>Презентация PowerPoint</vt:lpstr>
      <vt:lpstr>FM-системы</vt:lpstr>
      <vt:lpstr>FM-СИСТЕМЫ</vt:lpstr>
      <vt:lpstr>Презентация PowerPoint</vt:lpstr>
      <vt:lpstr>Оборудование РадиоГид состоит из двух базовых компонентов:  передатчика и приемника. </vt:lpstr>
      <vt:lpstr>Акустические системы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Люся</dc:creator>
  <cp:lastModifiedBy>Lusia</cp:lastModifiedBy>
  <cp:revision>75</cp:revision>
  <cp:lastPrinted>2016-12-07T05:51:38Z</cp:lastPrinted>
  <dcterms:created xsi:type="dcterms:W3CDTF">2016-12-04T09:29:48Z</dcterms:created>
  <dcterms:modified xsi:type="dcterms:W3CDTF">2016-12-07T09:09:19Z</dcterms:modified>
</cp:coreProperties>
</file>